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74B0-8590-4D19-9553-157002379A85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5C6A-F76B-4F02-B315-260DBDF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AAFA-869D-4887-A49D-93E2979EF18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0014-2CF0-469F-B684-F6B9DA36F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2.photosight.ru/4eb/2932921_large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1.endata.cx/data/games/20075/_32(1)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DDEBCF"/>
            </a:gs>
            <a:gs pos="50000">
              <a:srgbClr val="9CB86E"/>
            </a:gs>
            <a:gs pos="18000">
              <a:srgbClr val="156B13">
                <a:alpha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449" y="2685871"/>
            <a:ext cx="76775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Auf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neuen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Wegen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3200" i="1" dirty="0"/>
              <a:t>Deutlich </a:t>
            </a:r>
            <a:r>
              <a:rPr lang="de-DE" sz="3200" b="1" i="1" u="sng" dirty="0"/>
              <a:t>gestiegen</a:t>
            </a:r>
            <a:r>
              <a:rPr lang="de-DE" sz="3200" i="1" u="sng" dirty="0"/>
              <a:t> </a:t>
            </a:r>
            <a:r>
              <a:rPr lang="de-DE" sz="3200" b="1" i="1" u="sng" dirty="0"/>
              <a:t>ist</a:t>
            </a:r>
            <a:r>
              <a:rPr lang="de-DE" sz="3200" i="1" dirty="0"/>
              <a:t> in den vergangenen Jahren die Zahl der ausländischen Studierenden.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4290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Infinitiv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des Verbs		??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die Zahlform			??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die Person			??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die Zeitform			??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das Genus (Aktiv/Passiv)	??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429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STEIGEN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3810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SINGULAR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41865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DRITTE PERSON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5675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PERFEKT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AKTIV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33400"/>
            <a:ext cx="5506187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 Participles</a:t>
            </a:r>
          </a:p>
          <a:p>
            <a:pPr algn="ctr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German</a:t>
            </a:r>
            <a:endParaRPr lang="en-US" sz="2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Bracket 2"/>
          <p:cNvSpPr/>
          <p:nvPr/>
        </p:nvSpPr>
        <p:spPr>
          <a:xfrm rot="16200000">
            <a:off x="1733550" y="1642586"/>
            <a:ext cx="228600" cy="2171700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38553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Infinitiv</a:t>
            </a:r>
            <a:r>
              <a:rPr lang="en-US" sz="2400" dirty="0" smtClean="0"/>
              <a:t> (-n)</a:t>
            </a:r>
            <a:endParaRPr lang="en-US" sz="2400" dirty="0"/>
          </a:p>
        </p:txBody>
      </p:sp>
      <p:sp>
        <p:nvSpPr>
          <p:cNvPr id="12" name="Plus 11"/>
          <p:cNvSpPr/>
          <p:nvPr/>
        </p:nvSpPr>
        <p:spPr>
          <a:xfrm>
            <a:off x="3429000" y="2309336"/>
            <a:ext cx="533400" cy="6858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233416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-</a:t>
            </a:r>
            <a:r>
              <a:rPr lang="en-US" sz="3200" i="1" dirty="0" smtClean="0"/>
              <a:t>d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2385536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schlafen</a:t>
            </a:r>
            <a:r>
              <a:rPr lang="en-US" sz="2400" b="1" dirty="0" smtClean="0"/>
              <a:t> + -</a:t>
            </a:r>
            <a:r>
              <a:rPr lang="en-US" sz="2400" b="1" i="1" dirty="0" smtClean="0"/>
              <a:t>d</a:t>
            </a:r>
            <a:r>
              <a:rPr lang="en-US" sz="2400" b="1" dirty="0" smtClean="0"/>
              <a:t> =&gt; </a:t>
            </a:r>
            <a:r>
              <a:rPr lang="en-US" sz="2400" b="1" dirty="0" err="1" smtClean="0"/>
              <a:t>schlafend</a:t>
            </a:r>
            <a:endParaRPr lang="en-US" sz="2400" b="1" dirty="0" smtClean="0"/>
          </a:p>
          <a:p>
            <a:r>
              <a:rPr lang="en-US" i="1" dirty="0" smtClean="0"/>
              <a:t>sleep + -</a:t>
            </a:r>
            <a:r>
              <a:rPr lang="en-US" i="1" dirty="0" err="1" smtClean="0"/>
              <a:t>ing</a:t>
            </a:r>
            <a:r>
              <a:rPr lang="en-US" i="1" dirty="0" smtClean="0"/>
              <a:t> =&gt; sleeping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4385608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kochend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Wasser – 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boiling water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führend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Kritiker – 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the leading 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critics </a:t>
            </a:r>
            <a:endParaRPr lang="de-DE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bellend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barking dog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schreiend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Kind 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 screaming child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kochend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Kartoffeln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boiling potatoes</a:t>
            </a:r>
            <a:endParaRPr lang="de-DE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42453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Present Participles function as adjectives</a:t>
            </a:r>
          </a:p>
          <a:p>
            <a:pPr algn="ctr"/>
            <a:r>
              <a:rPr lang="en-US" sz="2400" b="1" u="sng" dirty="0" smtClean="0"/>
              <a:t>and take the endings of adjectives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Participles can also form 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extended participial attributes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It means that participle can have dependent words. This extended attribute stands usually between the article and the noun, to which the article refers.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der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reisend</a:t>
            </a:r>
            <a:r>
              <a:rPr lang="en-US" sz="2000" b="1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u="sng" dirty="0" smtClean="0"/>
              <a:t>Student</a:t>
            </a:r>
          </a:p>
          <a:p>
            <a:r>
              <a:rPr lang="en-US" sz="2000" u="sng" dirty="0" err="1" smtClean="0"/>
              <a:t>der</a:t>
            </a:r>
            <a:r>
              <a:rPr lang="en-US" sz="2000" dirty="0" smtClean="0"/>
              <a:t> in </a:t>
            </a:r>
            <a:r>
              <a:rPr lang="en-US" sz="2000" dirty="0" err="1" smtClean="0"/>
              <a:t>Italien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reisend</a:t>
            </a:r>
            <a:r>
              <a:rPr lang="en-US" sz="2000" b="1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u="sng" dirty="0" smtClean="0"/>
              <a:t>Student</a:t>
            </a:r>
          </a:p>
          <a:p>
            <a:r>
              <a:rPr lang="en-US" sz="2000" u="sng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jetzt</a:t>
            </a:r>
            <a:r>
              <a:rPr lang="en-US" sz="2000" dirty="0" smtClean="0"/>
              <a:t> in </a:t>
            </a:r>
            <a:r>
              <a:rPr lang="en-US" sz="2000" dirty="0" err="1" smtClean="0"/>
              <a:t>Italien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reisend</a:t>
            </a:r>
            <a:r>
              <a:rPr lang="en-US" sz="2000" b="1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u="sng" dirty="0" smtClean="0"/>
              <a:t>Student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42947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student who travels</a:t>
            </a:r>
          </a:p>
          <a:p>
            <a:r>
              <a:rPr lang="en-US" sz="2000" dirty="0" smtClean="0"/>
              <a:t>the student who </a:t>
            </a:r>
            <a:r>
              <a:rPr lang="en-US" sz="2000" dirty="0" smtClean="0"/>
              <a:t>travels in Italy</a:t>
            </a:r>
            <a:endParaRPr lang="en-US" sz="2000" dirty="0" smtClean="0"/>
          </a:p>
          <a:p>
            <a:r>
              <a:rPr lang="en-US" sz="2000" dirty="0" smtClean="0"/>
              <a:t>the student who </a:t>
            </a:r>
            <a:r>
              <a:rPr lang="en-US" sz="2000" dirty="0" smtClean="0"/>
              <a:t>is now in Italy traveling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395347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die</a:t>
            </a:r>
            <a:r>
              <a:rPr lang="en-US" sz="2000" dirty="0" smtClean="0"/>
              <a:t> </a:t>
            </a:r>
            <a:r>
              <a:rPr lang="de-DE" sz="2000" b="1" dirty="0" smtClean="0"/>
              <a:t>liegend</a:t>
            </a:r>
            <a:r>
              <a:rPr lang="de-DE" sz="2000" b="1" dirty="0" smtClean="0">
                <a:solidFill>
                  <a:srgbClr val="00B050"/>
                </a:solidFill>
              </a:rPr>
              <a:t>en</a:t>
            </a:r>
            <a:r>
              <a:rPr lang="de-DE" sz="2000" dirty="0" smtClean="0"/>
              <a:t> </a:t>
            </a:r>
            <a:r>
              <a:rPr lang="de-DE" sz="2000" u="sng" dirty="0" smtClean="0"/>
              <a:t>Leute</a:t>
            </a:r>
          </a:p>
          <a:p>
            <a:r>
              <a:rPr lang="de-DE" sz="2000" u="sng" dirty="0" smtClean="0"/>
              <a:t>die</a:t>
            </a:r>
            <a:r>
              <a:rPr lang="de-DE" sz="2000" dirty="0" smtClean="0"/>
              <a:t> in der Sonne </a:t>
            </a:r>
            <a:r>
              <a:rPr lang="de-DE" sz="2000" b="1" dirty="0" smtClean="0"/>
              <a:t>liegend</a:t>
            </a:r>
            <a:r>
              <a:rPr lang="de-DE" sz="2000" b="1" dirty="0" smtClean="0">
                <a:solidFill>
                  <a:srgbClr val="00B050"/>
                </a:solidFill>
              </a:rPr>
              <a:t>en</a:t>
            </a:r>
            <a:r>
              <a:rPr lang="de-DE" sz="2000" dirty="0" smtClean="0"/>
              <a:t> </a:t>
            </a:r>
            <a:r>
              <a:rPr lang="de-DE" sz="2000" u="sng" dirty="0" smtClean="0"/>
              <a:t>Leute</a:t>
            </a:r>
          </a:p>
          <a:p>
            <a:r>
              <a:rPr lang="de-DE" sz="2000" u="sng" dirty="0" smtClean="0"/>
              <a:t>die</a:t>
            </a:r>
            <a:r>
              <a:rPr lang="de-DE" sz="2000" dirty="0" smtClean="0"/>
              <a:t> seit langem in der Sonne </a:t>
            </a:r>
            <a:r>
              <a:rPr lang="de-DE" sz="2000" b="1" dirty="0" smtClean="0"/>
              <a:t>liegend</a:t>
            </a:r>
            <a:r>
              <a:rPr lang="de-DE" sz="2000" b="1" dirty="0" smtClean="0">
                <a:solidFill>
                  <a:srgbClr val="00B050"/>
                </a:solidFill>
              </a:rPr>
              <a:t>en</a:t>
            </a:r>
            <a:r>
              <a:rPr lang="de-DE" sz="2000" dirty="0" smtClean="0"/>
              <a:t> </a:t>
            </a:r>
            <a:r>
              <a:rPr lang="de-DE" sz="2000" u="sng" dirty="0" smtClean="0"/>
              <a:t>Leute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937337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the people who are lying</a:t>
            </a:r>
          </a:p>
          <a:p>
            <a:r>
              <a:rPr lang="en-US" sz="2000" dirty="0" smtClean="0"/>
              <a:t>	the people who </a:t>
            </a:r>
            <a:r>
              <a:rPr lang="en-US" sz="2000" dirty="0" smtClean="0"/>
              <a:t>are </a:t>
            </a:r>
            <a:r>
              <a:rPr lang="en-US" sz="2000" dirty="0" smtClean="0"/>
              <a:t>lying in the sun</a:t>
            </a:r>
            <a:endParaRPr lang="en-US" sz="2000" dirty="0" smtClean="0"/>
          </a:p>
          <a:p>
            <a:r>
              <a:rPr lang="en-US" sz="2000" dirty="0" smtClean="0"/>
              <a:t>	the </a:t>
            </a:r>
            <a:r>
              <a:rPr lang="en-US" sz="2000" dirty="0" smtClean="0"/>
              <a:t>people who </a:t>
            </a:r>
            <a:r>
              <a:rPr lang="en-US" sz="2000" dirty="0" smtClean="0"/>
              <a:t>have for a long</a:t>
            </a:r>
          </a:p>
          <a:p>
            <a:r>
              <a:rPr lang="en-US" sz="2000" dirty="0" smtClean="0"/>
              <a:t>	time been lying  in the sun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5802868"/>
            <a:ext cx="7543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!!! </a:t>
            </a:r>
            <a:r>
              <a:rPr lang="en-US" b="1" dirty="0" err="1" smtClean="0"/>
              <a:t>Finden</a:t>
            </a:r>
            <a:r>
              <a:rPr lang="en-US" b="1" dirty="0" smtClean="0"/>
              <a:t> </a:t>
            </a:r>
            <a:r>
              <a:rPr lang="en-US" b="1" dirty="0" err="1" smtClean="0"/>
              <a:t>Sie</a:t>
            </a:r>
            <a:r>
              <a:rPr lang="en-US" b="1" dirty="0" smtClean="0"/>
              <a:t> in den </a:t>
            </a:r>
            <a:r>
              <a:rPr lang="en-US" b="1" dirty="0" err="1" smtClean="0"/>
              <a:t>ersten</a:t>
            </a:r>
            <a:r>
              <a:rPr lang="en-US" b="1" dirty="0" smtClean="0"/>
              <a:t> </a:t>
            </a:r>
            <a:r>
              <a:rPr lang="en-US" b="1" dirty="0" err="1" smtClean="0"/>
              <a:t>Absatz</a:t>
            </a:r>
            <a:r>
              <a:rPr lang="en-US" b="1" dirty="0" smtClean="0"/>
              <a:t> des </a:t>
            </a:r>
            <a:r>
              <a:rPr lang="en-US" b="1" dirty="0" err="1" smtClean="0"/>
              <a:t>Textes</a:t>
            </a:r>
            <a:r>
              <a:rPr lang="en-US" b="1" dirty="0" smtClean="0"/>
              <a:t>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Partizipialkonstruktion</a:t>
            </a:r>
            <a:r>
              <a:rPr lang="en-US" b="1" dirty="0" smtClean="0"/>
              <a:t> !!!</a:t>
            </a:r>
          </a:p>
          <a:p>
            <a:pPr algn="ctr"/>
            <a:r>
              <a:rPr lang="de-DE" b="1" dirty="0" smtClean="0"/>
              <a:t>!!! Übersetzen Sie es auf Englisch 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1. The people that protects (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verteidigen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) its independence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Volk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0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verteidigend</a:t>
            </a:r>
            <a:r>
              <a:rPr lang="de-DE" sz="2400" b="1" dirty="0" smtClean="0">
                <a:solidFill>
                  <a:srgbClr val="7030A0"/>
                </a:solidFill>
              </a:rPr>
              <a:t>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s</a:t>
            </a:r>
            <a:r>
              <a:rPr lang="de-DE" sz="2400" i="1" dirty="0" smtClean="0"/>
              <a:t>eine Unabhängigkeit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838200" y="2514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train, which was quickly passing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(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vorbeifahren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tremendous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noise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großer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Lärm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591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591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Zug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vorbeifahrend</a:t>
            </a:r>
            <a:r>
              <a:rPr lang="de-DE" sz="2400" b="1" dirty="0" smtClean="0">
                <a:solidFill>
                  <a:srgbClr val="7030A0"/>
                </a:solidFill>
              </a:rPr>
              <a:t>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6531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schnell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3657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m</a:t>
            </a:r>
            <a:r>
              <a:rPr lang="de-DE" sz="2400" i="1" dirty="0" smtClean="0"/>
              <a:t>achte großen Lärm.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26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3. The man who is making an effort (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sich bemühen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963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4953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Mensch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95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bemühend</a:t>
            </a:r>
            <a:r>
              <a:rPr lang="de-DE" sz="2400" b="1" dirty="0" smtClean="0">
                <a:solidFill>
                  <a:srgbClr val="7030A0"/>
                </a:solidFill>
              </a:rPr>
              <a:t>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4948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sich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2814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Es ist nicht zu leugnen, dass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2133600"/>
            <a:ext cx="25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Wenn ich mich nicht irre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5771" y="2971800"/>
            <a:ext cx="160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Soviel ich wei</a:t>
            </a:r>
            <a:r>
              <a:rPr lang="ru-RU" b="1" dirty="0" smtClean="0"/>
              <a:t>ß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81081" y="3886200"/>
            <a:ext cx="262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Ich m</a:t>
            </a:r>
            <a:r>
              <a:rPr lang="ru-RU" b="1" dirty="0" smtClean="0"/>
              <a:t>ö</a:t>
            </a:r>
            <a:r>
              <a:rPr lang="de-DE" b="1" dirty="0" smtClean="0"/>
              <a:t>chte betonen</a:t>
            </a:r>
            <a:r>
              <a:rPr lang="ru-RU" b="1" dirty="0" smtClean="0"/>
              <a:t>, </a:t>
            </a:r>
            <a:r>
              <a:rPr lang="de-DE" b="1" dirty="0" smtClean="0"/>
              <a:t>dass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4800600"/>
            <a:ext cx="195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Ich bin sicher, dass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5791200"/>
            <a:ext cx="350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Aus dem gelesenen Text folgt</a:t>
            </a:r>
            <a:r>
              <a:rPr lang="ru-RU" b="1" dirty="0" smtClean="0"/>
              <a:t>, </a:t>
            </a:r>
            <a:r>
              <a:rPr lang="de-DE" b="1" dirty="0" smtClean="0"/>
              <a:t>dass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383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One cannot deny that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If 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m not mistaken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983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As far as I know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897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would like to stress that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812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I’m sure that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802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follows from the text (that’s been) read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9602" y="219670"/>
            <a:ext cx="512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Useful phrases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457200"/>
            <a:ext cx="3546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Man lernt nie aus</a:t>
            </a:r>
            <a:endParaRPr lang="en-US" sz="3600" b="1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0" y="5968425"/>
            <a:ext cx="3313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live and learn.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://3.bp.blogspot.com/__iJTWC47OUM/TIWAk2zQVCI/AAAAAAAAEQ8/blCUD3WHvqU/S1600-R/4965949248_7d483d7d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019800" cy="4619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phics.com/modules/Gallery/albums/album181/PP_7_Its_Never_Too_Late_To_Le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096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496669"/>
            <a:ext cx="568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Zum Lernen ist es nie zu spät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430492" y="6019800"/>
            <a:ext cx="4579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It’s never too late to learn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verythingcounts.com/Talk/wp-content/uploads/2009/07/practice-makes-per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429000" cy="44165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5334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Übung macht den Meister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514600" y="5943600"/>
            <a:ext cx="3830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i="1" dirty="0"/>
              <a:t>Skill comes with practice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3400"/>
            <a:ext cx="309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/>
              <a:t>Wissen ist Macht</a:t>
            </a:r>
            <a:endParaRPr lang="en-US" sz="3200" b="1" dirty="0"/>
          </a:p>
        </p:txBody>
      </p:sp>
      <p:pic>
        <p:nvPicPr>
          <p:cNvPr id="17410" name="Picture 2" descr="http://llenrock.com/blog/wp-content/uploads/2009/12/knowledge-is-pow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934200" cy="560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659" y="609600"/>
            <a:ext cx="6929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Es ist noch kein Meister vom Himmel gefallen</a:t>
            </a:r>
            <a:endParaRPr lang="en-US" sz="2800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36793" y="5791200"/>
            <a:ext cx="7340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 one is born a master.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 one masters anything without hard work.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Картинка 10 из 61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3048000" cy="456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BE4AE">
                <a:alpha val="76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happyblog.ru/wp-content/uploads/2010/08/le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79819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16834" y="619780"/>
            <a:ext cx="4388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Man lernt, solange man lebt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92638" y="5486400"/>
            <a:ext cx="436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You learn as long as you </a:t>
            </a:r>
            <a:r>
              <a:rPr lang="en-US" sz="2800" b="1" i="1" dirty="0" smtClean="0"/>
              <a:t>live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5000">
              <a:schemeClr val="accent4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75000">
              <a:schemeClr val="bg2">
                <a:lumMod val="9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Wissen ist bekanntlich </a:t>
            </a:r>
            <a:r>
              <a:rPr lang="de-DE" sz="2800" b="1" dirty="0" smtClean="0"/>
              <a:t>Macht,</a:t>
            </a:r>
          </a:p>
          <a:p>
            <a:pPr algn="ctr"/>
            <a:r>
              <a:rPr lang="de-DE" sz="2800" b="1" dirty="0" smtClean="0"/>
              <a:t>Unwissenheit </a:t>
            </a:r>
            <a:r>
              <a:rPr lang="de-DE" sz="2800" b="1" dirty="0"/>
              <a:t>wird stets verlacht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5953780"/>
            <a:ext cx="616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Knowledge is power, ignorance is strong</a:t>
            </a:r>
            <a:endParaRPr lang="en-US" sz="2800" b="1" dirty="0"/>
          </a:p>
        </p:txBody>
      </p:sp>
      <p:pic>
        <p:nvPicPr>
          <p:cNvPr id="20482" name="Picture 2" descr="Картинка 4 из 25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495800" cy="456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5800" y="364123"/>
            <a:ext cx="7848600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Bildung f</a:t>
            </a:r>
            <a:r>
              <a:rPr kumimoji="0" lang="de-DE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DE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die Welt von morgen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ZAHLEN UND FAKTEN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deutschen Hochschulen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studieren zurzeit rund 1,98 Millionen Studierende. Fast die H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lfte von ihnen, 48 Prozent, sind Frauen. Insgesamt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bieten 376 Hochschulen ein Studium an, davon 102 Universit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ten, 170 Fachhochschulen</a:t>
            </a:r>
            <a:r>
              <a:rPr lang="de-DE" sz="2000" b="1" i="1" u="sng" baseline="30000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 69 private Hochschulen. Deutlich gestiegen ist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den vergangenen Jahren die Zahl der ausl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ndischen Studierenden.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Waren im Wintersemester 1998/1999 fast 166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000 Studentinnen und Studenten mit ausl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ndischem Pass an einer deutschen Hochschule eingeschrieben, liegt ihre Zahl zurzeit bei rund 250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000. Aber auch deutsche Studierende waren immer mobiler: Etwa 69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000 Deutsche studieren in einem anderen Land.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457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Berea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Berea College</dc:creator>
  <cp:lastModifiedBy>Berea College</cp:lastModifiedBy>
  <cp:revision>80</cp:revision>
  <dcterms:created xsi:type="dcterms:W3CDTF">2010-12-01T18:14:47Z</dcterms:created>
  <dcterms:modified xsi:type="dcterms:W3CDTF">2010-12-03T21:33:29Z</dcterms:modified>
</cp:coreProperties>
</file>