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4" r:id="rId3"/>
    <p:sldId id="265" r:id="rId4"/>
    <p:sldId id="268" r:id="rId5"/>
    <p:sldId id="256" r:id="rId6"/>
    <p:sldId id="266" r:id="rId7"/>
    <p:sldId id="257" r:id="rId8"/>
    <p:sldId id="261" r:id="rId9"/>
    <p:sldId id="258" r:id="rId10"/>
    <p:sldId id="260" r:id="rId11"/>
    <p:sldId id="262" r:id="rId12"/>
    <p:sldId id="263" r:id="rId13"/>
    <p:sldId id="271" r:id="rId14"/>
    <p:sldId id="272" r:id="rId15"/>
    <p:sldId id="273" r:id="rId16"/>
    <p:sldId id="274" r:id="rId17"/>
    <p:sldId id="269" r:id="rId18"/>
    <p:sldId id="267" r:id="rId19"/>
    <p:sldId id="270"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6" d="100"/>
          <a:sy n="66" d="100"/>
        </p:scale>
        <p:origin x="60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3EB18A-5E00-4A21-8D41-FF397EB40079}"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92533-AF6D-463F-8AD0-750F84603318}" type="slidenum">
              <a:rPr lang="en-US" smtClean="0"/>
              <a:t>‹#›</a:t>
            </a:fld>
            <a:endParaRPr lang="en-US"/>
          </a:p>
        </p:txBody>
      </p:sp>
    </p:spTree>
    <p:extLst>
      <p:ext uri="{BB962C8B-B14F-4D97-AF65-F5344CB8AC3E}">
        <p14:creationId xmlns:p14="http://schemas.microsoft.com/office/powerpoint/2010/main" val="251813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EB18A-5E00-4A21-8D41-FF397EB40079}"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92533-AF6D-463F-8AD0-750F84603318}" type="slidenum">
              <a:rPr lang="en-US" smtClean="0"/>
              <a:t>‹#›</a:t>
            </a:fld>
            <a:endParaRPr lang="en-US"/>
          </a:p>
        </p:txBody>
      </p:sp>
    </p:spTree>
    <p:extLst>
      <p:ext uri="{BB962C8B-B14F-4D97-AF65-F5344CB8AC3E}">
        <p14:creationId xmlns:p14="http://schemas.microsoft.com/office/powerpoint/2010/main" val="53674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EB18A-5E00-4A21-8D41-FF397EB40079}"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92533-AF6D-463F-8AD0-750F84603318}" type="slidenum">
              <a:rPr lang="en-US" smtClean="0"/>
              <a:t>‹#›</a:t>
            </a:fld>
            <a:endParaRPr lang="en-US"/>
          </a:p>
        </p:txBody>
      </p:sp>
    </p:spTree>
    <p:extLst>
      <p:ext uri="{BB962C8B-B14F-4D97-AF65-F5344CB8AC3E}">
        <p14:creationId xmlns:p14="http://schemas.microsoft.com/office/powerpoint/2010/main" val="157510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EB18A-5E00-4A21-8D41-FF397EB40079}"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92533-AF6D-463F-8AD0-750F84603318}" type="slidenum">
              <a:rPr lang="en-US" smtClean="0"/>
              <a:t>‹#›</a:t>
            </a:fld>
            <a:endParaRPr lang="en-US"/>
          </a:p>
        </p:txBody>
      </p:sp>
    </p:spTree>
    <p:extLst>
      <p:ext uri="{BB962C8B-B14F-4D97-AF65-F5344CB8AC3E}">
        <p14:creationId xmlns:p14="http://schemas.microsoft.com/office/powerpoint/2010/main" val="46361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EB18A-5E00-4A21-8D41-FF397EB40079}"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92533-AF6D-463F-8AD0-750F84603318}" type="slidenum">
              <a:rPr lang="en-US" smtClean="0"/>
              <a:t>‹#›</a:t>
            </a:fld>
            <a:endParaRPr lang="en-US"/>
          </a:p>
        </p:txBody>
      </p:sp>
    </p:spTree>
    <p:extLst>
      <p:ext uri="{BB962C8B-B14F-4D97-AF65-F5344CB8AC3E}">
        <p14:creationId xmlns:p14="http://schemas.microsoft.com/office/powerpoint/2010/main" val="120464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3EB18A-5E00-4A21-8D41-FF397EB40079}"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92533-AF6D-463F-8AD0-750F84603318}" type="slidenum">
              <a:rPr lang="en-US" smtClean="0"/>
              <a:t>‹#›</a:t>
            </a:fld>
            <a:endParaRPr lang="en-US"/>
          </a:p>
        </p:txBody>
      </p:sp>
    </p:spTree>
    <p:extLst>
      <p:ext uri="{BB962C8B-B14F-4D97-AF65-F5344CB8AC3E}">
        <p14:creationId xmlns:p14="http://schemas.microsoft.com/office/powerpoint/2010/main" val="146119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3EB18A-5E00-4A21-8D41-FF397EB40079}" type="datetimeFigureOut">
              <a:rPr lang="en-US" smtClean="0"/>
              <a:t>11/13/2014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92533-AF6D-463F-8AD0-750F84603318}" type="slidenum">
              <a:rPr lang="en-US" smtClean="0"/>
              <a:t>‹#›</a:t>
            </a:fld>
            <a:endParaRPr lang="en-US"/>
          </a:p>
        </p:txBody>
      </p:sp>
    </p:spTree>
    <p:extLst>
      <p:ext uri="{BB962C8B-B14F-4D97-AF65-F5344CB8AC3E}">
        <p14:creationId xmlns:p14="http://schemas.microsoft.com/office/powerpoint/2010/main" val="97106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3EB18A-5E00-4A21-8D41-FF397EB40079}" type="datetimeFigureOut">
              <a:rPr lang="en-US" smtClean="0"/>
              <a:t>11/13/2014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92533-AF6D-463F-8AD0-750F84603318}" type="slidenum">
              <a:rPr lang="en-US" smtClean="0"/>
              <a:t>‹#›</a:t>
            </a:fld>
            <a:endParaRPr lang="en-US"/>
          </a:p>
        </p:txBody>
      </p:sp>
    </p:spTree>
    <p:extLst>
      <p:ext uri="{BB962C8B-B14F-4D97-AF65-F5344CB8AC3E}">
        <p14:creationId xmlns:p14="http://schemas.microsoft.com/office/powerpoint/2010/main" val="364969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EB18A-5E00-4A21-8D41-FF397EB40079}" type="datetimeFigureOut">
              <a:rPr lang="en-US" smtClean="0"/>
              <a:t>11/13/2014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92533-AF6D-463F-8AD0-750F84603318}" type="slidenum">
              <a:rPr lang="en-US" smtClean="0"/>
              <a:t>‹#›</a:t>
            </a:fld>
            <a:endParaRPr lang="en-US"/>
          </a:p>
        </p:txBody>
      </p:sp>
    </p:spTree>
    <p:extLst>
      <p:ext uri="{BB962C8B-B14F-4D97-AF65-F5344CB8AC3E}">
        <p14:creationId xmlns:p14="http://schemas.microsoft.com/office/powerpoint/2010/main" val="321401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EB18A-5E00-4A21-8D41-FF397EB40079}"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92533-AF6D-463F-8AD0-750F84603318}" type="slidenum">
              <a:rPr lang="en-US" smtClean="0"/>
              <a:t>‹#›</a:t>
            </a:fld>
            <a:endParaRPr lang="en-US"/>
          </a:p>
        </p:txBody>
      </p:sp>
    </p:spTree>
    <p:extLst>
      <p:ext uri="{BB962C8B-B14F-4D97-AF65-F5344CB8AC3E}">
        <p14:creationId xmlns:p14="http://schemas.microsoft.com/office/powerpoint/2010/main" val="243448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EB18A-5E00-4A21-8D41-FF397EB40079}"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92533-AF6D-463F-8AD0-750F84603318}" type="slidenum">
              <a:rPr lang="en-US" smtClean="0"/>
              <a:t>‹#›</a:t>
            </a:fld>
            <a:endParaRPr lang="en-US"/>
          </a:p>
        </p:txBody>
      </p:sp>
    </p:spTree>
    <p:extLst>
      <p:ext uri="{BB962C8B-B14F-4D97-AF65-F5344CB8AC3E}">
        <p14:creationId xmlns:p14="http://schemas.microsoft.com/office/powerpoint/2010/main" val="231074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EB18A-5E00-4A21-8D41-FF397EB40079}" type="datetimeFigureOut">
              <a:rPr lang="en-US" smtClean="0"/>
              <a:t>11/13/2014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92533-AF6D-463F-8AD0-750F84603318}" type="slidenum">
              <a:rPr lang="en-US" smtClean="0"/>
              <a:t>‹#›</a:t>
            </a:fld>
            <a:endParaRPr lang="en-US"/>
          </a:p>
        </p:txBody>
      </p:sp>
    </p:spTree>
    <p:extLst>
      <p:ext uri="{BB962C8B-B14F-4D97-AF65-F5344CB8AC3E}">
        <p14:creationId xmlns:p14="http://schemas.microsoft.com/office/powerpoint/2010/main" val="2229137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ndb.com/people/121/000056950/barn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831" y="380546"/>
            <a:ext cx="4659639" cy="60202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04312" y="664419"/>
            <a:ext cx="4894289" cy="830997"/>
          </a:xfrm>
          <a:prstGeom prst="rect">
            <a:avLst/>
          </a:prstGeom>
        </p:spPr>
        <p:txBody>
          <a:bodyPr wrap="none">
            <a:spAutoFit/>
          </a:bodyPr>
          <a:lstStyle/>
          <a:p>
            <a:r>
              <a:rPr lang="en-US" sz="4800" b="1" dirty="0" smtClean="0"/>
              <a:t>Prince of Humbug</a:t>
            </a:r>
            <a:endParaRPr lang="en-US" sz="4800" b="1" dirty="0"/>
          </a:p>
        </p:txBody>
      </p:sp>
      <p:sp>
        <p:nvSpPr>
          <p:cNvPr id="3" name="Rectangle 2"/>
          <p:cNvSpPr/>
          <p:nvPr/>
        </p:nvSpPr>
        <p:spPr>
          <a:xfrm>
            <a:off x="6904312" y="2774761"/>
            <a:ext cx="4572085" cy="1138773"/>
          </a:xfrm>
          <a:prstGeom prst="rect">
            <a:avLst/>
          </a:prstGeom>
        </p:spPr>
        <p:txBody>
          <a:bodyPr wrap="none">
            <a:spAutoFit/>
          </a:bodyPr>
          <a:lstStyle/>
          <a:p>
            <a:r>
              <a:rPr lang="en-US" sz="3600" b="1" dirty="0"/>
              <a:t>Phineas Taylor </a:t>
            </a:r>
            <a:r>
              <a:rPr lang="en-US" sz="3600" b="1" dirty="0" smtClean="0"/>
              <a:t>Barnum</a:t>
            </a:r>
            <a:endParaRPr lang="en-US" sz="3600" dirty="0" smtClean="0"/>
          </a:p>
          <a:p>
            <a:pPr algn="ctr"/>
            <a:r>
              <a:rPr lang="en-US" sz="3200" dirty="0" smtClean="0"/>
              <a:t>(1810–1891</a:t>
            </a:r>
            <a:r>
              <a:rPr lang="en-US" sz="3200" dirty="0"/>
              <a:t>) </a:t>
            </a:r>
          </a:p>
        </p:txBody>
      </p:sp>
      <p:sp>
        <p:nvSpPr>
          <p:cNvPr id="5" name="Rectangle 4"/>
          <p:cNvSpPr/>
          <p:nvPr/>
        </p:nvSpPr>
        <p:spPr>
          <a:xfrm>
            <a:off x="6504374" y="5192879"/>
            <a:ext cx="5578130" cy="892552"/>
          </a:xfrm>
          <a:prstGeom prst="rect">
            <a:avLst/>
          </a:prstGeom>
        </p:spPr>
        <p:txBody>
          <a:bodyPr wrap="none">
            <a:spAutoFit/>
          </a:bodyPr>
          <a:lstStyle/>
          <a:p>
            <a:r>
              <a:rPr lang="en-US" sz="2800" dirty="0"/>
              <a:t>"</a:t>
            </a:r>
            <a:r>
              <a:rPr lang="en-US" sz="2800" dirty="0" smtClean="0"/>
              <a:t>There’s </a:t>
            </a:r>
            <a:r>
              <a:rPr lang="en-US" sz="2800" dirty="0"/>
              <a:t>a sucker born every </a:t>
            </a:r>
            <a:r>
              <a:rPr lang="en-US" sz="2800" dirty="0" smtClean="0"/>
              <a:t>minute“</a:t>
            </a:r>
          </a:p>
          <a:p>
            <a:pPr algn="ctr"/>
            <a:r>
              <a:rPr lang="en-US" sz="2400" i="1" dirty="0" smtClean="0"/>
              <a:t>[attributed to P.T. Barnum]</a:t>
            </a:r>
            <a:endParaRPr lang="en-US" sz="2400" i="1" dirty="0"/>
          </a:p>
        </p:txBody>
      </p:sp>
    </p:spTree>
    <p:extLst>
      <p:ext uri="{BB962C8B-B14F-4D97-AF65-F5344CB8AC3E}">
        <p14:creationId xmlns:p14="http://schemas.microsoft.com/office/powerpoint/2010/main" val="3456173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3409" y="5758935"/>
            <a:ext cx="2636556" cy="830997"/>
          </a:xfrm>
          <a:prstGeom prst="rect">
            <a:avLst/>
          </a:prstGeom>
        </p:spPr>
        <p:txBody>
          <a:bodyPr wrap="none">
            <a:spAutoFit/>
          </a:bodyPr>
          <a:lstStyle/>
          <a:p>
            <a:pPr algn="ctr"/>
            <a:r>
              <a:rPr lang="en-US" sz="2400" b="1" dirty="0" smtClean="0"/>
              <a:t>The Living Skeleton</a:t>
            </a:r>
          </a:p>
          <a:p>
            <a:pPr algn="ctr"/>
            <a:r>
              <a:rPr lang="en-US" sz="2400" dirty="0" smtClean="0"/>
              <a:t>Isaac W. Sprague </a:t>
            </a:r>
            <a:endParaRPr lang="en-US" sz="2400" dirty="0"/>
          </a:p>
        </p:txBody>
      </p:sp>
      <p:pic>
        <p:nvPicPr>
          <p:cNvPr id="5122" name="Picture 2" descr="http://upload.wikimedia.org/wikipedia/commons/f/fb/Isaac_W_Sprague%2C_living_skeleton%2C_18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5" y="157390"/>
            <a:ext cx="4428433" cy="643254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thehumanmarvels.com/blog/wp-content/uploads/2008/08/isaac-w-spragu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157390"/>
            <a:ext cx="3749041" cy="529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952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a/a4/Waino_and_Plutanor%2C_the_%22Wild_Men_of_Borneo%22_%28late_1870s%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51" y="79330"/>
            <a:ext cx="4274366" cy="670069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0/03/Waino_%26_Pluta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897" y="196803"/>
            <a:ext cx="4420313" cy="63285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78605" y="3350348"/>
            <a:ext cx="1825116" cy="954107"/>
          </a:xfrm>
          <a:prstGeom prst="rect">
            <a:avLst/>
          </a:prstGeom>
        </p:spPr>
        <p:txBody>
          <a:bodyPr wrap="square">
            <a:spAutoFit/>
          </a:bodyPr>
          <a:lstStyle/>
          <a:p>
            <a:pPr algn="ctr"/>
            <a:r>
              <a:rPr lang="en-US" sz="2800" b="1" dirty="0" smtClean="0"/>
              <a:t>Wild Men of Borneo</a:t>
            </a:r>
            <a:endParaRPr lang="en-US" sz="2800" dirty="0"/>
          </a:p>
        </p:txBody>
      </p:sp>
    </p:spTree>
    <p:extLst>
      <p:ext uri="{BB962C8B-B14F-4D97-AF65-F5344CB8AC3E}">
        <p14:creationId xmlns:p14="http://schemas.microsoft.com/office/powerpoint/2010/main" val="2974441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4861" y="5919596"/>
            <a:ext cx="2470869" cy="461665"/>
          </a:xfrm>
          <a:prstGeom prst="rect">
            <a:avLst/>
          </a:prstGeom>
        </p:spPr>
        <p:txBody>
          <a:bodyPr wrap="none">
            <a:spAutoFit/>
          </a:bodyPr>
          <a:lstStyle/>
          <a:p>
            <a:r>
              <a:rPr lang="en-US" sz="2400" b="1" dirty="0" err="1" smtClean="0"/>
              <a:t>Middlebush</a:t>
            </a:r>
            <a:r>
              <a:rPr lang="en-US" sz="2400" b="1" dirty="0" smtClean="0"/>
              <a:t> Giant</a:t>
            </a:r>
            <a:endParaRPr lang="en-US" sz="2400" b="1" dirty="0"/>
          </a:p>
        </p:txBody>
      </p:sp>
      <p:pic>
        <p:nvPicPr>
          <p:cNvPr id="8194" name="Picture 2" descr="http://www.thetallestman.com/images/arthurjamescaley/arthurjamescaley%20%2822%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 y="397885"/>
            <a:ext cx="3366629" cy="575254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newsimg.bbc.co.uk/media/images/46927000/jpg/_46927315_caleywithanormal-sized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824" y="397885"/>
            <a:ext cx="4004945" cy="499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060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1753" y="5878677"/>
            <a:ext cx="3365088" cy="830997"/>
          </a:xfrm>
          <a:prstGeom prst="rect">
            <a:avLst/>
          </a:prstGeom>
        </p:spPr>
        <p:txBody>
          <a:bodyPr wrap="none">
            <a:spAutoFit/>
          </a:bodyPr>
          <a:lstStyle/>
          <a:p>
            <a:pPr algn="ctr"/>
            <a:r>
              <a:rPr lang="en-US" sz="2400" b="1" dirty="0"/>
              <a:t>Chang and </a:t>
            </a:r>
            <a:r>
              <a:rPr lang="en-US" sz="2400" b="1" dirty="0" err="1"/>
              <a:t>Eng</a:t>
            </a:r>
            <a:r>
              <a:rPr lang="en-US" sz="2400" b="1" dirty="0"/>
              <a:t> </a:t>
            </a:r>
            <a:r>
              <a:rPr lang="en-US" sz="2400" b="1" dirty="0" smtClean="0"/>
              <a:t>Bunker</a:t>
            </a:r>
          </a:p>
          <a:p>
            <a:pPr algn="ctr"/>
            <a:r>
              <a:rPr lang="en-US" sz="2400" dirty="0"/>
              <a:t>(conjoined twin brothers)</a:t>
            </a:r>
          </a:p>
        </p:txBody>
      </p:sp>
      <p:pic>
        <p:nvPicPr>
          <p:cNvPr id="7170" name="Picture 2" descr="http://upload.wikimedia.org/wikipedia/commons/3/30/ChangandE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402" y="410084"/>
            <a:ext cx="3665311" cy="538160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upload.wikimedia.org/wikipedia/commons/d/d6/Chang-eng-bunker-P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31" y="497068"/>
            <a:ext cx="3763283" cy="520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966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3597" y="5660962"/>
            <a:ext cx="3824958" cy="830997"/>
          </a:xfrm>
          <a:prstGeom prst="rect">
            <a:avLst/>
          </a:prstGeom>
        </p:spPr>
        <p:txBody>
          <a:bodyPr wrap="none">
            <a:spAutoFit/>
          </a:bodyPr>
          <a:lstStyle/>
          <a:p>
            <a:pPr algn="ctr"/>
            <a:r>
              <a:rPr lang="en-US" sz="2400" b="1" dirty="0" smtClean="0"/>
              <a:t>The Bearded Lady </a:t>
            </a:r>
            <a:r>
              <a:rPr lang="en-US" sz="2400" b="1" dirty="0"/>
              <a:t>of </a:t>
            </a:r>
            <a:r>
              <a:rPr lang="en-US" sz="2400" b="1" dirty="0" smtClean="0"/>
              <a:t>Geneva</a:t>
            </a:r>
            <a:endParaRPr lang="en-US" sz="2400" b="1" dirty="0"/>
          </a:p>
          <a:p>
            <a:pPr algn="ctr"/>
            <a:r>
              <a:rPr lang="en-US" sz="2400" dirty="0" smtClean="0"/>
              <a:t>Josephine </a:t>
            </a:r>
            <a:r>
              <a:rPr lang="en-US" sz="2400" dirty="0" err="1" smtClean="0"/>
              <a:t>Clofullia</a:t>
            </a:r>
            <a:endParaRPr lang="en-US" sz="2400" dirty="0"/>
          </a:p>
        </p:txBody>
      </p:sp>
      <p:pic>
        <p:nvPicPr>
          <p:cNvPr id="1026" name="Picture 2" descr="http://media.tumblr.com/tumblr_m6qn6qojic1qlvj5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11" y="690431"/>
            <a:ext cx="5963518" cy="47927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c/cc/Randian.19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089" y="658585"/>
            <a:ext cx="3719740" cy="48246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1587" y="5628695"/>
            <a:ext cx="3548743" cy="830997"/>
          </a:xfrm>
          <a:prstGeom prst="rect">
            <a:avLst/>
          </a:prstGeom>
          <a:noFill/>
        </p:spPr>
        <p:txBody>
          <a:bodyPr wrap="square" rtlCol="0">
            <a:spAutoFit/>
          </a:bodyPr>
          <a:lstStyle/>
          <a:p>
            <a:pPr algn="ctr"/>
            <a:r>
              <a:rPr lang="en-US" sz="2400" b="1" dirty="0" smtClean="0"/>
              <a:t>The Human Caterpillar</a:t>
            </a:r>
          </a:p>
          <a:p>
            <a:pPr algn="ctr"/>
            <a:r>
              <a:rPr lang="en-US" sz="2400" dirty="0" smtClean="0"/>
              <a:t>Prince </a:t>
            </a:r>
            <a:r>
              <a:rPr lang="en-US" sz="2400" dirty="0"/>
              <a:t>Randian</a:t>
            </a:r>
          </a:p>
        </p:txBody>
      </p:sp>
    </p:spTree>
    <p:extLst>
      <p:ext uri="{BB962C8B-B14F-4D97-AF65-F5344CB8AC3E}">
        <p14:creationId xmlns:p14="http://schemas.microsoft.com/office/powerpoint/2010/main" val="12656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ollectorsweekly.com/articles/wp-content/uploads/2013/09/SutherlandSis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61" y="220660"/>
            <a:ext cx="6786689" cy="36655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_gRKBgaK3CZo/TSKlCZ5FVhI/AAAAAAAADQ4/kDEkUvdgQ38/s1600/sutherland%2Bsisters%2Bbarnum%2Band%2Bbailey%2Bcirc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454" y="2579913"/>
            <a:ext cx="6390659" cy="4097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4336" y="4826301"/>
            <a:ext cx="4190443" cy="1692771"/>
          </a:xfrm>
          <a:prstGeom prst="rect">
            <a:avLst/>
          </a:prstGeom>
          <a:noFill/>
        </p:spPr>
        <p:txBody>
          <a:bodyPr wrap="square" rtlCol="0">
            <a:spAutoFit/>
          </a:bodyPr>
          <a:lstStyle/>
          <a:p>
            <a:pPr algn="ctr"/>
            <a:r>
              <a:rPr lang="en-US" sz="2800" b="1" dirty="0" smtClean="0"/>
              <a:t>Seven Sutherland Sisters</a:t>
            </a:r>
          </a:p>
          <a:p>
            <a:pPr algn="ctr"/>
            <a:r>
              <a:rPr lang="en-US" sz="2400" i="1" dirty="0" smtClean="0"/>
              <a:t>“The </a:t>
            </a:r>
            <a:r>
              <a:rPr lang="en-US" sz="2400" i="1" dirty="0"/>
              <a:t>seven most pleasing wonders of the </a:t>
            </a:r>
            <a:r>
              <a:rPr lang="en-US" sz="2400" i="1" dirty="0" smtClean="0"/>
              <a:t>world”</a:t>
            </a:r>
            <a:endParaRPr lang="en-US" sz="2400" b="1" i="1" dirty="0" smtClean="0"/>
          </a:p>
          <a:p>
            <a:pPr algn="ctr"/>
            <a:endParaRPr lang="en-US" sz="2800" b="1" dirty="0"/>
          </a:p>
        </p:txBody>
      </p:sp>
    </p:spTree>
    <p:extLst>
      <p:ext uri="{BB962C8B-B14F-4D97-AF65-F5344CB8AC3E}">
        <p14:creationId xmlns:p14="http://schemas.microsoft.com/office/powerpoint/2010/main" val="1453271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 advertisement featuring the reverend sold the Seven Sutherland Sisters Hair Grower as a miracle cure for balding. (Via RapunzelsDeligh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8" y="493622"/>
            <a:ext cx="7083781" cy="58734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Sutherland Sisters appealed to Edwardians with their &quot;It's the Hair—not the Hat&quot; motto. (Via RapunzelsDeligh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302" y="2732"/>
            <a:ext cx="4578473" cy="685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307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www.artfixdaily.com/images/pr/Photo_4_-_Pham_-_Twenty_One_Elephants34600x2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39" y="189274"/>
            <a:ext cx="11834116" cy="55028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91046" y="6005649"/>
            <a:ext cx="7271657" cy="461665"/>
          </a:xfrm>
          <a:prstGeom prst="rect">
            <a:avLst/>
          </a:prstGeom>
          <a:noFill/>
        </p:spPr>
        <p:txBody>
          <a:bodyPr wrap="square" rtlCol="0">
            <a:spAutoFit/>
          </a:bodyPr>
          <a:lstStyle/>
          <a:p>
            <a:pPr algn="ctr"/>
            <a:r>
              <a:rPr lang="en-US" sz="2400" b="1" dirty="0" smtClean="0"/>
              <a:t>21 elephants’ parade across the Brooklyn Bridge (1883) </a:t>
            </a:r>
            <a:endParaRPr lang="en-US" sz="2400" b="1" dirty="0"/>
          </a:p>
        </p:txBody>
      </p:sp>
    </p:spTree>
    <p:extLst>
      <p:ext uri="{BB962C8B-B14F-4D97-AF65-F5344CB8AC3E}">
        <p14:creationId xmlns:p14="http://schemas.microsoft.com/office/powerpoint/2010/main" val="2528506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T. Barnum Real Mermaid Flyer (Animal Planet - Mermaids The New Ev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821" y="0"/>
            <a:ext cx="7019378"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311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2-b.examiner.com/sites/default/files/styles/image_content_width/hash/49/e9/1342564463_7713_mermaids.jpg?itok=OWlK3n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89" y="1371146"/>
            <a:ext cx="4994216" cy="404449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oubtfulnewscom.c.presscdn.com/wp-content/uploads/2012/05/mermai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216" y="266247"/>
            <a:ext cx="6254294" cy="625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563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c/c7/BAM-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30" y="185010"/>
            <a:ext cx="6430284" cy="63133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98228" y="2144486"/>
            <a:ext cx="4049485" cy="461665"/>
          </a:xfrm>
          <a:prstGeom prst="rect">
            <a:avLst/>
          </a:prstGeom>
          <a:noFill/>
        </p:spPr>
        <p:txBody>
          <a:bodyPr wrap="square" rtlCol="0">
            <a:spAutoFit/>
          </a:bodyPr>
          <a:lstStyle/>
          <a:p>
            <a:r>
              <a:rPr lang="en-US" sz="2400" b="1" dirty="0" smtClean="0"/>
              <a:t>Barnum’s Museum in NY, 1859</a:t>
            </a:r>
            <a:endParaRPr lang="en-US" sz="2400" b="1" dirty="0"/>
          </a:p>
        </p:txBody>
      </p:sp>
      <p:sp>
        <p:nvSpPr>
          <p:cNvPr id="4" name="TextBox 3"/>
          <p:cNvSpPr txBox="1"/>
          <p:nvPr/>
        </p:nvSpPr>
        <p:spPr>
          <a:xfrm>
            <a:off x="8621486" y="5192486"/>
            <a:ext cx="2460171" cy="369332"/>
          </a:xfrm>
          <a:prstGeom prst="rect">
            <a:avLst/>
          </a:prstGeom>
          <a:noFill/>
        </p:spPr>
        <p:txBody>
          <a:bodyPr wrap="square" rtlCol="0">
            <a:spAutoFit/>
          </a:bodyPr>
          <a:lstStyle/>
          <a:p>
            <a:pPr algn="ctr"/>
            <a:r>
              <a:rPr lang="en-US" i="1" dirty="0" smtClean="0"/>
              <a:t>burned in 1865</a:t>
            </a:r>
            <a:endParaRPr lang="en-US" i="1" dirty="0"/>
          </a:p>
        </p:txBody>
      </p:sp>
    </p:spTree>
    <p:extLst>
      <p:ext uri="{BB962C8B-B14F-4D97-AF65-F5344CB8AC3E}">
        <p14:creationId xmlns:p14="http://schemas.microsoft.com/office/powerpoint/2010/main" val="2209368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d.keepcalm-o-matic.co.uk/i/thank-you-for-your-attention-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993" y="133108"/>
            <a:ext cx="5620192" cy="655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0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upload.wikimedia.org/wikipedia/commons/a/a9/Lecture_Room_%28theatre%29_of_Barnum%27s_American_Museum%2C_New_York_City_-_jpg_ver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05" y="143217"/>
            <a:ext cx="10142310" cy="5977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502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pload.wikimedia.org/wikipedia/commons/a/ae/Feejee_merma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62" y="177118"/>
            <a:ext cx="2359024" cy="574300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ptbarnum.org/images/humbugs/niaga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116" y="328612"/>
            <a:ext cx="3985655" cy="284162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ptbarnum.org/images/humbugs/li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006" y="328612"/>
            <a:ext cx="2642748" cy="2871788"/>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ww.ptbarnum.org/images/humbugs/jumb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4723" y="3570515"/>
            <a:ext cx="3388657"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2663" y="6150429"/>
            <a:ext cx="2359024" cy="370114"/>
          </a:xfrm>
          <a:prstGeom prst="rect">
            <a:avLst/>
          </a:prstGeom>
          <a:noFill/>
        </p:spPr>
        <p:txBody>
          <a:bodyPr wrap="square" rtlCol="0">
            <a:spAutoFit/>
          </a:bodyPr>
          <a:lstStyle/>
          <a:p>
            <a:pPr algn="ctr"/>
            <a:r>
              <a:rPr lang="en-US" b="1" dirty="0" smtClean="0"/>
              <a:t>Fiji Mermaid</a:t>
            </a:r>
            <a:endParaRPr lang="en-US" b="1" dirty="0"/>
          </a:p>
        </p:txBody>
      </p:sp>
      <p:sp>
        <p:nvSpPr>
          <p:cNvPr id="7" name="TextBox 6"/>
          <p:cNvSpPr txBox="1"/>
          <p:nvPr/>
        </p:nvSpPr>
        <p:spPr>
          <a:xfrm>
            <a:off x="3773181" y="3276600"/>
            <a:ext cx="2359024" cy="923330"/>
          </a:xfrm>
          <a:prstGeom prst="rect">
            <a:avLst/>
          </a:prstGeom>
          <a:noFill/>
        </p:spPr>
        <p:txBody>
          <a:bodyPr wrap="square" rtlCol="0">
            <a:spAutoFit/>
          </a:bodyPr>
          <a:lstStyle/>
          <a:p>
            <a:pPr algn="ctr"/>
            <a:r>
              <a:rPr lang="en-US" b="1" dirty="0"/>
              <a:t>Great Model of Niagara Falls with Real Water</a:t>
            </a:r>
          </a:p>
        </p:txBody>
      </p:sp>
      <p:sp>
        <p:nvSpPr>
          <p:cNvPr id="8" name="TextBox 7"/>
          <p:cNvSpPr txBox="1"/>
          <p:nvPr/>
        </p:nvSpPr>
        <p:spPr>
          <a:xfrm>
            <a:off x="7349539" y="6313715"/>
            <a:ext cx="2359024" cy="370114"/>
          </a:xfrm>
          <a:prstGeom prst="rect">
            <a:avLst/>
          </a:prstGeom>
          <a:noFill/>
        </p:spPr>
        <p:txBody>
          <a:bodyPr wrap="square" rtlCol="0">
            <a:spAutoFit/>
          </a:bodyPr>
          <a:lstStyle/>
          <a:p>
            <a:pPr algn="ctr"/>
            <a:r>
              <a:rPr lang="en-US" b="1" dirty="0" smtClean="0"/>
              <a:t>Jumbo the Elephant</a:t>
            </a:r>
            <a:endParaRPr lang="en-US" b="1" dirty="0"/>
          </a:p>
        </p:txBody>
      </p:sp>
      <p:sp>
        <p:nvSpPr>
          <p:cNvPr id="9" name="TextBox 8"/>
          <p:cNvSpPr txBox="1"/>
          <p:nvPr/>
        </p:nvSpPr>
        <p:spPr>
          <a:xfrm>
            <a:off x="9174844" y="3265714"/>
            <a:ext cx="2359024" cy="370114"/>
          </a:xfrm>
          <a:prstGeom prst="rect">
            <a:avLst/>
          </a:prstGeom>
          <a:noFill/>
        </p:spPr>
        <p:txBody>
          <a:bodyPr wrap="square" rtlCol="0">
            <a:spAutoFit/>
          </a:bodyPr>
          <a:lstStyle/>
          <a:p>
            <a:pPr algn="ctr"/>
            <a:r>
              <a:rPr lang="en-US" b="1" dirty="0" smtClean="0"/>
              <a:t>Jenny Lind</a:t>
            </a:r>
            <a:endParaRPr lang="en-US" b="1" dirty="0"/>
          </a:p>
        </p:txBody>
      </p:sp>
    </p:spTree>
    <p:extLst>
      <p:ext uri="{BB962C8B-B14F-4D97-AF65-F5344CB8AC3E}">
        <p14:creationId xmlns:p14="http://schemas.microsoft.com/office/powerpoint/2010/main" val="1951607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7827" y="4919008"/>
            <a:ext cx="10297887" cy="1938992"/>
          </a:xfrm>
          <a:prstGeom prst="rect">
            <a:avLst/>
          </a:prstGeom>
        </p:spPr>
        <p:txBody>
          <a:bodyPr wrap="square">
            <a:spAutoFit/>
          </a:bodyPr>
          <a:lstStyle/>
          <a:p>
            <a:r>
              <a:rPr lang="en-US" sz="2400" i="1" dirty="0" smtClean="0"/>
              <a:t>Methuselah was 969 years old when he died, but nothing is said of the age of his wife. Adam attained nearly the age of his antiquated descendant. It is not unlikely that the sex in the olden time were like their daughters at the present day--unwilling to tell their age. </a:t>
            </a:r>
            <a:r>
              <a:rPr lang="en-US" sz="2400" b="1" i="1" dirty="0" err="1" smtClean="0"/>
              <a:t>Joice</a:t>
            </a:r>
            <a:r>
              <a:rPr lang="en-US" sz="2400" b="1" i="1" dirty="0" smtClean="0"/>
              <a:t> </a:t>
            </a:r>
            <a:r>
              <a:rPr lang="en-US" sz="2400" b="1" i="1" dirty="0" err="1" smtClean="0"/>
              <a:t>Heth</a:t>
            </a:r>
            <a:r>
              <a:rPr lang="en-US" sz="2400" b="1" i="1" dirty="0" smtClean="0"/>
              <a:t> </a:t>
            </a:r>
            <a:r>
              <a:rPr lang="en-US" sz="2400" i="1" dirty="0" smtClean="0"/>
              <a:t>is an exception; she comes out boldly, and says she is rising 160.</a:t>
            </a:r>
            <a:r>
              <a:rPr lang="en-US" sz="2000" dirty="0" smtClean="0"/>
              <a:t> [from an advertisement]</a:t>
            </a:r>
            <a:endParaRPr lang="en-US" sz="2000" dirty="0"/>
          </a:p>
        </p:txBody>
      </p:sp>
      <p:pic>
        <p:nvPicPr>
          <p:cNvPr id="1026" name="Picture 2" descr="http://1.bp.blogspot.com/_UN7wPjdKdmc/S6t7QKFzYxI/AAAAAAAABHs/FvgHwcoUfm8/s1600/One+of+10+Banners+Created+by+Artist+Mark+Copeland_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671" y="175803"/>
            <a:ext cx="5962197" cy="474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501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princeton.edu/graphicarts/assets_c/2012/08/p%20t%20barnum%27s%20ill%20news3-thumb-350x365-177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992" y="312215"/>
            <a:ext cx="5571882" cy="5827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ahistoriadelapublicidad.com/documentos/barnum9_9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793" y="312215"/>
            <a:ext cx="4285236" cy="58273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auphinlibre.be/barnum_belug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570" y="1315776"/>
            <a:ext cx="6228927" cy="382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16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actsofun.files.wordpress.com/2012/02/ptbarnum2526gentomthumb.jpg?w=2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181" y="321127"/>
            <a:ext cx="2808514" cy="35701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h.searchroots.com/HillsboroughCo/Manchester/images/georgenu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485" y="2106200"/>
            <a:ext cx="1878735" cy="42926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uthentichistory.com/1865-1897/3-gilded/5-harrison/18900000_PT_Barnum_Commercial_Ima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1013" y="110766"/>
            <a:ext cx="3664073" cy="62881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commons/7/7f/Charles_Sherwood_Stratt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43" y="110766"/>
            <a:ext cx="2656652" cy="6288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25750" y="4963886"/>
            <a:ext cx="2862942" cy="1077218"/>
          </a:xfrm>
          <a:prstGeom prst="rect">
            <a:avLst/>
          </a:prstGeom>
          <a:noFill/>
        </p:spPr>
        <p:txBody>
          <a:bodyPr wrap="square" rtlCol="0">
            <a:spAutoFit/>
          </a:bodyPr>
          <a:lstStyle/>
          <a:p>
            <a:pPr algn="ctr"/>
            <a:r>
              <a:rPr lang="en-US" sz="2400" b="1" dirty="0" smtClean="0"/>
              <a:t>General Tom Thumb</a:t>
            </a:r>
          </a:p>
          <a:p>
            <a:pPr algn="ctr"/>
            <a:r>
              <a:rPr lang="en-US" sz="2000" dirty="0"/>
              <a:t>(Charles Sherwood Stratton)</a:t>
            </a:r>
          </a:p>
        </p:txBody>
      </p:sp>
    </p:spTree>
    <p:extLst>
      <p:ext uri="{BB962C8B-B14F-4D97-AF65-F5344CB8AC3E}">
        <p14:creationId xmlns:p14="http://schemas.microsoft.com/office/powerpoint/2010/main" val="2583240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e/ed/Fedor_Jeftichew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491" y="356280"/>
            <a:ext cx="4129238" cy="51358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06221" y="5809045"/>
            <a:ext cx="3265061" cy="830997"/>
          </a:xfrm>
          <a:prstGeom prst="rect">
            <a:avLst/>
          </a:prstGeom>
        </p:spPr>
        <p:txBody>
          <a:bodyPr wrap="none">
            <a:spAutoFit/>
          </a:bodyPr>
          <a:lstStyle/>
          <a:p>
            <a:pPr algn="ctr"/>
            <a:r>
              <a:rPr lang="en-US" sz="2400" b="1" dirty="0" smtClean="0"/>
              <a:t>Jo-Jo the Dog-Faced Boy</a:t>
            </a:r>
          </a:p>
          <a:p>
            <a:pPr algn="ctr"/>
            <a:r>
              <a:rPr lang="en-US" sz="2400" i="1" dirty="0" err="1" smtClean="0"/>
              <a:t>Fedor</a:t>
            </a:r>
            <a:r>
              <a:rPr lang="en-US" sz="2400" i="1" dirty="0" smtClean="0"/>
              <a:t> </a:t>
            </a:r>
            <a:r>
              <a:rPr lang="en-US" sz="2400" i="1" dirty="0" err="1" smtClean="0"/>
              <a:t>Jeftichew</a:t>
            </a:r>
            <a:endParaRPr lang="en-US" sz="2400" i="1" dirty="0"/>
          </a:p>
        </p:txBody>
      </p:sp>
      <p:pic>
        <p:nvPicPr>
          <p:cNvPr id="2050" name="Picture 2" descr="http://www.roussimoff.com/Fedor_Jefticheff_Jeftichew_JoJo_the_Russian_Dog_Faced_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861" y="356280"/>
            <a:ext cx="4675781" cy="545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417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6727" y="5650077"/>
            <a:ext cx="3055516" cy="830997"/>
          </a:xfrm>
          <a:prstGeom prst="rect">
            <a:avLst/>
          </a:prstGeom>
        </p:spPr>
        <p:txBody>
          <a:bodyPr wrap="none">
            <a:spAutoFit/>
          </a:bodyPr>
          <a:lstStyle/>
          <a:p>
            <a:pPr algn="ctr"/>
            <a:r>
              <a:rPr lang="en-US" sz="2400" b="1" dirty="0" smtClean="0"/>
              <a:t>Zip the Pinhead</a:t>
            </a:r>
          </a:p>
          <a:p>
            <a:pPr algn="ctr"/>
            <a:r>
              <a:rPr lang="en-US" sz="2400" dirty="0" smtClean="0"/>
              <a:t>William Henry Johnson</a:t>
            </a:r>
            <a:endParaRPr lang="en-US" sz="2400" dirty="0"/>
          </a:p>
        </p:txBody>
      </p:sp>
      <p:pic>
        <p:nvPicPr>
          <p:cNvPr id="4098" name="Picture 2" descr="http://upload.wikimedia.org/wikipedia/commons/2/29/Zip_the_pin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89" y="759359"/>
            <a:ext cx="5878172" cy="43351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marx-brothers.org/marxology/images/zi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548" y="962484"/>
            <a:ext cx="4831830" cy="3772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264000" y="3864228"/>
            <a:ext cx="10193165" cy="2656907"/>
          </a:xfrm>
          <a:prstGeom prst="rect">
            <a:avLst/>
          </a:prstGeom>
        </p:spPr>
      </p:pic>
    </p:spTree>
    <p:extLst>
      <p:ext uri="{BB962C8B-B14F-4D97-AF65-F5344CB8AC3E}">
        <p14:creationId xmlns:p14="http://schemas.microsoft.com/office/powerpoint/2010/main" val="157045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205</Words>
  <Application>Microsoft Office PowerPoint</Application>
  <PresentationFormat>Widescreen</PresentationFormat>
  <Paragraphs>31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EPAM Systems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Yuri Pavlov</dc:creator>
  <cp:lastModifiedBy>Yuri Pavlov</cp:lastModifiedBy>
  <cp:revision>24</cp:revision>
  <dcterms:created xsi:type="dcterms:W3CDTF">2014-11-12T15:17:57Z</dcterms:created>
  <dcterms:modified xsi:type="dcterms:W3CDTF">2014-11-13T05:45:35Z</dcterms:modified>
</cp:coreProperties>
</file>